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69" d="100"/>
          <a:sy n="69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35F41-4984-402D-9EFC-C8089128C65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31745-C9FE-4BE2-B1C4-ADBE02D23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6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41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46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06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70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48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5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96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19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2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66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88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a.fr/en/timing/logiciels/suite-skialp/skialp-pr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601216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работы с программой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SkiALP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Всероссийский </a:t>
            </a:r>
            <a:r>
              <a:rPr lang="ru-RU" dirty="0"/>
              <a:t>семинар судей по горнолыжному спорту </a:t>
            </a:r>
            <a:r>
              <a:rPr lang="ru-RU" dirty="0" smtClean="0"/>
              <a:t>2019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01" y="3789040"/>
            <a:ext cx="80496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Ввод участников:</a:t>
            </a:r>
            <a:br>
              <a:rPr lang="ru-RU" dirty="0" smtClean="0"/>
            </a:br>
            <a:r>
              <a:rPr lang="ru-RU" dirty="0" smtClean="0"/>
              <a:t>Настройка полей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5191"/>
            <a:ext cx="4716016" cy="143778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1600" dirty="0"/>
              <a:t>Когда вы заходите в «Поля данных участника» через кнопку «Опции» вы можете </a:t>
            </a:r>
            <a:r>
              <a:rPr lang="ru-RU" sz="1600" dirty="0" smtClean="0"/>
              <a:t>настроить </a:t>
            </a:r>
            <a:r>
              <a:rPr lang="ru-RU" sz="1600" dirty="0"/>
              <a:t>«Поля данных участника</a:t>
            </a:r>
            <a:r>
              <a:rPr lang="ru-RU" sz="1600" dirty="0" smtClean="0"/>
              <a:t>». Двойным щелчком вы отмечаете  красным значком те поля, которые не нужны для работы</a:t>
            </a:r>
          </a:p>
        </p:txBody>
      </p:sp>
      <p:pic>
        <p:nvPicPr>
          <p:cNvPr id="4" name="image4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4804" y="1105077"/>
            <a:ext cx="4176464" cy="4578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4" y="3356992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«Формат поля»: например, изменить регистр написания имени с большого на заглавную </a:t>
            </a:r>
            <a:r>
              <a:rPr lang="ru-RU" sz="1600" dirty="0" smtClean="0"/>
              <a:t>букву</a:t>
            </a:r>
          </a:p>
          <a:p>
            <a:r>
              <a:rPr lang="ru-RU" sz="1600" dirty="0" smtClean="0"/>
              <a:t>или </a:t>
            </a:r>
            <a:r>
              <a:rPr lang="ru-RU" sz="1600" dirty="0"/>
              <a:t>изменить написание слова “</a:t>
            </a:r>
            <a:r>
              <a:rPr lang="en-US" sz="1600" dirty="0"/>
              <a:t>JEREMIE</a:t>
            </a:r>
            <a:r>
              <a:rPr lang="ru-RU" sz="1600" dirty="0"/>
              <a:t>” на “</a:t>
            </a:r>
            <a:r>
              <a:rPr lang="en-US" sz="1600" dirty="0"/>
              <a:t>J</a:t>
            </a:r>
            <a:r>
              <a:rPr lang="ru-RU" sz="1600" dirty="0"/>
              <a:t>é</a:t>
            </a:r>
            <a:r>
              <a:rPr lang="en-US" sz="1600" dirty="0"/>
              <a:t>r</a:t>
            </a:r>
            <a:r>
              <a:rPr lang="ru-RU" sz="1600" dirty="0"/>
              <a:t>é</a:t>
            </a:r>
            <a:r>
              <a:rPr lang="en-US" sz="1600" dirty="0" err="1"/>
              <a:t>mie</a:t>
            </a:r>
            <a:r>
              <a:rPr lang="ru-RU" sz="1600" dirty="0"/>
              <a:t>” и </a:t>
            </a:r>
            <a:r>
              <a:rPr lang="ru-RU" sz="1600" dirty="0" smtClean="0"/>
              <a:t>т.д.</a:t>
            </a:r>
          </a:p>
          <a:p>
            <a:r>
              <a:rPr lang="ru-RU" sz="1600" dirty="0" smtClean="0"/>
              <a:t>Нажмите </a:t>
            </a:r>
            <a:r>
              <a:rPr lang="ru-RU" sz="1600" dirty="0"/>
              <a:t>кнопку «Ок» для принятия настроек: это может быть полезно для представления презентаций и сеток-списков в </a:t>
            </a:r>
            <a:r>
              <a:rPr lang="ru-RU" sz="1600" dirty="0" smtClean="0"/>
              <a:t>программе</a:t>
            </a:r>
            <a:endParaRPr lang="ru-RU" sz="1600" dirty="0"/>
          </a:p>
        </p:txBody>
      </p:sp>
      <p:pic>
        <p:nvPicPr>
          <p:cNvPr id="6" name="image4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9880" y="1105077"/>
            <a:ext cx="4176464" cy="4578640"/>
          </a:xfrm>
          <a:prstGeom prst="rect">
            <a:avLst/>
          </a:prstGeom>
        </p:spPr>
      </p:pic>
      <p:pic>
        <p:nvPicPr>
          <p:cNvPr id="7" name="image4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2" y="1105077"/>
            <a:ext cx="4176464" cy="45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385"/>
            <a:ext cx="9144000" cy="12527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Ввод участников:</a:t>
            </a:r>
            <a:br>
              <a:rPr lang="ru-RU" sz="4000" dirty="0" smtClean="0"/>
            </a:br>
            <a:r>
              <a:rPr lang="ru-RU" sz="4000" dirty="0"/>
              <a:t>И</a:t>
            </a:r>
            <a:r>
              <a:rPr lang="ru-RU" sz="4000" dirty="0" smtClean="0"/>
              <a:t>мпорт </a:t>
            </a:r>
            <a:r>
              <a:rPr lang="ru-RU" sz="4000" dirty="0"/>
              <a:t>файла </a:t>
            </a:r>
            <a:r>
              <a:rPr lang="en-US" sz="4000" dirty="0"/>
              <a:t>excel</a:t>
            </a:r>
            <a:r>
              <a:rPr lang="ru-RU" sz="4000" dirty="0"/>
              <a:t>, ручной ввод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955" y="1160748"/>
            <a:ext cx="4677962" cy="1224136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1600" dirty="0" smtClean="0"/>
              <a:t>Для проведения соревнований с использованием </a:t>
            </a:r>
            <a:r>
              <a:rPr lang="en-US" sz="1600" dirty="0" smtClean="0"/>
              <a:t>RUS</a:t>
            </a:r>
            <a:r>
              <a:rPr lang="ru-RU" sz="1600" dirty="0" smtClean="0"/>
              <a:t>-кодов, всероссийских, детских и любительских соревнований можно импортировать участников из файла </a:t>
            </a:r>
            <a:r>
              <a:rPr lang="en-US" sz="1600" dirty="0" smtClean="0"/>
              <a:t>Excel</a:t>
            </a:r>
            <a:r>
              <a:rPr lang="ru-RU" sz="1600" dirty="0" smtClean="0"/>
              <a:t>:</a:t>
            </a: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772816"/>
            <a:ext cx="449999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00" y="5165901"/>
            <a:ext cx="4631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Также можно вводить участников вручную – нажав кнопку «Новый» (горячая кнопка </a:t>
            </a:r>
            <a:r>
              <a:rPr lang="en-US" sz="1600" dirty="0" smtClean="0"/>
              <a:t>F1</a:t>
            </a:r>
            <a:r>
              <a:rPr lang="ru-RU" sz="1600" dirty="0" smtClean="0"/>
              <a:t>)</a:t>
            </a:r>
            <a:r>
              <a:rPr lang="en-US" sz="1600" dirty="0" smtClean="0"/>
              <a:t> </a:t>
            </a:r>
            <a:r>
              <a:rPr lang="ru-RU" sz="1600" dirty="0" smtClean="0"/>
              <a:t>на экран будет выведена форма для ввода данных со всеми полями, которые настроены для заполнения в «Поля данных участника»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4095"/>
            <a:ext cx="4538501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9108" y="2168860"/>
            <a:ext cx="45591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>
              <a:buNone/>
            </a:pPr>
            <a:r>
              <a:rPr lang="ru-RU" sz="1600" dirty="0"/>
              <a:t>1. Во всплывающем меню после нажатия кнопки «Опции» выбрать «Импорт участников из файла».</a:t>
            </a:r>
          </a:p>
          <a:p>
            <a:pPr marL="118872" indent="0">
              <a:buNone/>
            </a:pPr>
            <a:r>
              <a:rPr lang="ru-RU" sz="1600" dirty="0"/>
              <a:t>2. В строке поиска выбрать директорию, в которой сохранен список в формате «Книга </a:t>
            </a:r>
            <a:r>
              <a:rPr lang="en-US" sz="1600" dirty="0"/>
              <a:t>Excel</a:t>
            </a:r>
            <a:r>
              <a:rPr lang="ru-RU" sz="1600" dirty="0"/>
              <a:t> 97-2003». Проверить  «Верхний колонтитул», т.к. можно не загрузить участника.</a:t>
            </a:r>
          </a:p>
          <a:p>
            <a:pPr marL="118872" indent="0">
              <a:buNone/>
            </a:pPr>
            <a:r>
              <a:rPr lang="ru-RU" sz="1600" dirty="0"/>
              <a:t>3. Список в </a:t>
            </a:r>
            <a:r>
              <a:rPr lang="en-US" sz="1600" dirty="0"/>
              <a:t>excel</a:t>
            </a:r>
            <a:r>
              <a:rPr lang="ru-RU" sz="1600" dirty="0"/>
              <a:t> необходимо формировать в соответствии с теми полями которые будут использованы в программе для проведения соревнования. Во время загрузки необходимо сверить порядок загрузки полей.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90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9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Ввод участников:</a:t>
            </a:r>
            <a:br>
              <a:rPr lang="ru-RU" dirty="0" smtClean="0"/>
            </a:br>
            <a:r>
              <a:rPr lang="ru-RU" dirty="0" smtClean="0"/>
              <a:t>Формирование списка участников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34714"/>
            <a:ext cx="4088657" cy="1102198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1600" dirty="0" smtClean="0"/>
              <a:t>Для вывода списка участников на печать и просмотр, экспорта в </a:t>
            </a:r>
            <a:r>
              <a:rPr lang="en-US" sz="1600" dirty="0" smtClean="0"/>
              <a:t>Excel, </a:t>
            </a:r>
            <a:r>
              <a:rPr lang="ru-RU" sz="1600" dirty="0" smtClean="0"/>
              <a:t>текстовый файл или </a:t>
            </a:r>
            <a:r>
              <a:rPr lang="en-US" sz="1600" dirty="0" smtClean="0"/>
              <a:t>HTML</a:t>
            </a:r>
            <a:r>
              <a:rPr lang="ru-RU" sz="1600" dirty="0" smtClean="0"/>
              <a:t> необходимо  выбрать вкладку «Список участников» и настроить: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57" y="1700808"/>
            <a:ext cx="50553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293096"/>
            <a:ext cx="3912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5. Нажав кнопку «Обзор» можно просмотреть предварительный результат и экспортировать полученный результат в </a:t>
            </a:r>
            <a:r>
              <a:rPr lang="en-US" sz="1600" dirty="0" smtClean="0"/>
              <a:t>PDF</a:t>
            </a:r>
            <a:r>
              <a:rPr lang="ru-RU" sz="1600" dirty="0" smtClean="0"/>
              <a:t>-файл</a:t>
            </a:r>
            <a:endParaRPr lang="ru-RU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57" y="1700808"/>
            <a:ext cx="5055344" cy="38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5301208"/>
            <a:ext cx="3920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6. Также для формирования списка участников можно выбрать фильтр (например, выбрать фильтр по полу, стране, клубу и т.д. по всем доступным полям участника)</a:t>
            </a:r>
            <a:endParaRPr lang="ru-RU" sz="1600" dirty="0"/>
          </a:p>
        </p:txBody>
      </p:sp>
      <p:pic>
        <p:nvPicPr>
          <p:cNvPr id="12" name="image4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8121" y="2351159"/>
            <a:ext cx="5047406" cy="3853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564904"/>
            <a:ext cx="4020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>
              <a:buNone/>
            </a:pPr>
            <a:r>
              <a:rPr lang="ru-RU" sz="1600" dirty="0"/>
              <a:t>1. Название списка;</a:t>
            </a:r>
          </a:p>
          <a:p>
            <a:pPr marL="118872" indent="0">
              <a:buNone/>
            </a:pPr>
            <a:r>
              <a:rPr lang="ru-RU" sz="1600" dirty="0"/>
              <a:t>2. Выводить или нет на печать заголовок;</a:t>
            </a:r>
          </a:p>
          <a:p>
            <a:pPr marL="118872" indent="0">
              <a:buNone/>
            </a:pPr>
            <a:r>
              <a:rPr lang="ru-RU" sz="1600" dirty="0"/>
              <a:t>3. Выбрать поля для  формирования списка, ориентацию данных и ширину полей;</a:t>
            </a:r>
          </a:p>
          <a:p>
            <a:pPr marL="118872" indent="0">
              <a:buNone/>
            </a:pPr>
            <a:r>
              <a:rPr lang="ru-RU" sz="1600" dirty="0"/>
              <a:t>4. В нижнем поле можно прописать дополнительные данные;</a:t>
            </a:r>
          </a:p>
          <a:p>
            <a:endParaRPr lang="ru-RU" sz="1600" dirty="0"/>
          </a:p>
        </p:txBody>
      </p:sp>
      <p:pic>
        <p:nvPicPr>
          <p:cNvPr id="14" name="image48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2337" y="1484784"/>
            <a:ext cx="442798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7" y="761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Жеребьёвка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3604" y="1450443"/>
            <a:ext cx="4747414" cy="215786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1600" dirty="0"/>
              <a:t>Как только вы импортировали </a:t>
            </a:r>
            <a:r>
              <a:rPr lang="ru-RU" sz="1600" dirty="0" smtClean="0"/>
              <a:t>участников, </a:t>
            </a:r>
            <a:r>
              <a:rPr lang="ru-RU" sz="1600" dirty="0"/>
              <a:t>нажмите на кнопку </a:t>
            </a:r>
            <a:r>
              <a:rPr lang="ru-RU" sz="1600" dirty="0" smtClean="0"/>
              <a:t>“Опции</a:t>
            </a:r>
            <a:r>
              <a:rPr lang="ru-RU" sz="1600" dirty="0"/>
              <a:t>” и затем </a:t>
            </a:r>
            <a:r>
              <a:rPr lang="ru-RU" sz="1600" dirty="0" smtClean="0"/>
              <a:t>“Присвоить стартовый номер”. Откроется следующее окно. Программа позволяет проводить различные варианты присвоения стартовых номеров, в том числе </a:t>
            </a:r>
            <a:r>
              <a:rPr lang="en-US" sz="1600" dirty="0" smtClean="0"/>
              <a:t> </a:t>
            </a:r>
            <a:r>
              <a:rPr lang="ru-RU" sz="1600" dirty="0" smtClean="0"/>
              <a:t>использованием жеребьевки по фильтрам и по лучшим очкам.</a:t>
            </a:r>
          </a:p>
        </p:txBody>
      </p:sp>
      <p:pic>
        <p:nvPicPr>
          <p:cNvPr id="4" name="image4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5639" y="804951"/>
            <a:ext cx="4572000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3" y="3446917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всероссийских, детских и любительских соревнований нажать «Жеребьевка» и с помощью фильтров настроить порядок жеребьевки (например, первыми стартуют «девочки», «2008», по возрастанию групп, вторыми стартуют «мальчики», «2008», по возрастанию групп и т.д.)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39" y="1604232"/>
            <a:ext cx="45529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6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46" y="3443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Обработка заезда: Стартовый 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145" y="863413"/>
            <a:ext cx="4846178" cy="208585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1600" dirty="0"/>
              <a:t>Вы должны </a:t>
            </a:r>
            <a:r>
              <a:rPr lang="ru-RU" sz="1600" dirty="0" smtClean="0"/>
              <a:t>создать список.</a:t>
            </a:r>
          </a:p>
          <a:p>
            <a:pPr marL="118872" indent="0">
              <a:buNone/>
            </a:pPr>
            <a:r>
              <a:rPr lang="ru-RU" sz="1600" dirty="0" smtClean="0"/>
              <a:t>Нажмите </a:t>
            </a:r>
            <a:r>
              <a:rPr lang="ru-RU" sz="1600" dirty="0"/>
              <a:t>на кнопку </a:t>
            </a:r>
            <a:r>
              <a:rPr lang="ru-RU" sz="1600" dirty="0" smtClean="0"/>
              <a:t>“Стартовый протокол”.</a:t>
            </a:r>
          </a:p>
          <a:p>
            <a:pPr marL="118872" indent="0">
              <a:buNone/>
            </a:pPr>
            <a:r>
              <a:rPr lang="ru-RU" sz="1600" dirty="0" smtClean="0"/>
              <a:t>Вы </a:t>
            </a:r>
            <a:r>
              <a:rPr lang="ru-RU" sz="1600" dirty="0"/>
              <a:t>можете подготовить список из списка </a:t>
            </a:r>
            <a:r>
              <a:rPr lang="ru-RU" sz="1600" dirty="0" smtClean="0"/>
              <a:t>участников или после первого заезда или </a:t>
            </a:r>
            <a:r>
              <a:rPr lang="ru-RU" sz="1600" dirty="0"/>
              <a:t>от рейтинга другого </a:t>
            </a:r>
            <a:r>
              <a:rPr lang="ru-RU" sz="1600" dirty="0" smtClean="0"/>
              <a:t>соревнования и т.д. </a:t>
            </a:r>
            <a:r>
              <a:rPr lang="ru-RU" sz="1600" dirty="0"/>
              <a:t>На </a:t>
            </a:r>
            <a:r>
              <a:rPr lang="ru-RU" sz="1600" dirty="0" smtClean="0"/>
              <a:t>обычное соревнование (1-й заезд), </a:t>
            </a:r>
            <a:r>
              <a:rPr lang="ru-RU" sz="1600" dirty="0"/>
              <a:t>выбрать </a:t>
            </a:r>
            <a:r>
              <a:rPr lang="ru-RU" sz="1600" dirty="0" smtClean="0"/>
              <a:t>“Подготовка участников”.</a:t>
            </a:r>
            <a:endParaRPr lang="ru-RU" sz="1600" dirty="0"/>
          </a:p>
        </p:txBody>
      </p:sp>
      <p:pic>
        <p:nvPicPr>
          <p:cNvPr id="4" name="image5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0472" y="1151796"/>
            <a:ext cx="4499992" cy="3600400"/>
          </a:xfrm>
          <a:prstGeom prst="rect">
            <a:avLst/>
          </a:prstGeom>
        </p:spPr>
      </p:pic>
      <p:pic>
        <p:nvPicPr>
          <p:cNvPr id="5" name="image5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0472" y="1151796"/>
            <a:ext cx="4499992" cy="4419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05" y="2733246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Откроется следующее окно и </a:t>
            </a:r>
            <a:r>
              <a:rPr lang="ru-RU" sz="1600" dirty="0" smtClean="0"/>
              <a:t>предложит настроить стартовый лист по стартовым номерам, фамилии, коду, региону, очкам и т.д. </a:t>
            </a:r>
            <a:r>
              <a:rPr lang="ru-RU" sz="1600" dirty="0"/>
              <a:t>Наиболее распространенным вариантом является </a:t>
            </a:r>
            <a:r>
              <a:rPr lang="ru-RU" sz="1600" dirty="0" smtClean="0"/>
              <a:t>“</a:t>
            </a:r>
            <a:r>
              <a:rPr lang="en-US" sz="1600" dirty="0" smtClean="0"/>
              <a:t>Bib</a:t>
            </a:r>
            <a:r>
              <a:rPr lang="ru-RU" sz="1600" dirty="0" smtClean="0"/>
              <a:t>”.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9505" y="3885374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Затем, вы можете определить фильтры (например женщин / мужчин) или также </a:t>
            </a:r>
            <a:r>
              <a:rPr lang="ru-RU" sz="1600" dirty="0" smtClean="0"/>
              <a:t>“</a:t>
            </a:r>
            <a:r>
              <a:rPr lang="en-US" sz="1600" dirty="0" err="1" smtClean="0"/>
              <a:t>Bibo</a:t>
            </a:r>
            <a:r>
              <a:rPr lang="ru-RU" sz="1600" dirty="0" smtClean="0"/>
              <a:t>" </a:t>
            </a:r>
            <a:r>
              <a:rPr lang="ru-RU" sz="1600" dirty="0"/>
              <a:t>для 2-го </a:t>
            </a:r>
            <a:r>
              <a:rPr lang="ru-RU" sz="1600" dirty="0" smtClean="0"/>
              <a:t>заезда. </a:t>
            </a:r>
            <a:r>
              <a:rPr lang="ru-RU" sz="1600" dirty="0"/>
              <a:t>Вывод нажав на кнопку “Добавить” и затем </a:t>
            </a:r>
            <a:r>
              <a:rPr lang="ru-RU" sz="1600" dirty="0" smtClean="0"/>
              <a:t>“Закрыть”.</a:t>
            </a:r>
            <a:endParaRPr lang="ru-RU" sz="1600" dirty="0"/>
          </a:p>
        </p:txBody>
      </p:sp>
      <p:pic>
        <p:nvPicPr>
          <p:cNvPr id="8" name="image5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0472" y="1151796"/>
            <a:ext cx="4499992" cy="4419204"/>
          </a:xfrm>
          <a:prstGeom prst="rect">
            <a:avLst/>
          </a:prstGeom>
        </p:spPr>
      </p:pic>
      <p:pic>
        <p:nvPicPr>
          <p:cNvPr id="9" name="image55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10472" y="1256171"/>
            <a:ext cx="4511111" cy="3583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05" y="5010207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Только после того, как создан список, </a:t>
            </a:r>
            <a:r>
              <a:rPr lang="ru-RU" sz="1600" dirty="0" smtClean="0"/>
              <a:t>можно выводить его на печать. </a:t>
            </a:r>
            <a:r>
              <a:rPr lang="ru-RU" sz="1600" dirty="0"/>
              <a:t>Нажмите на </a:t>
            </a:r>
            <a:r>
              <a:rPr lang="ru-RU" sz="1600" dirty="0" smtClean="0"/>
              <a:t>“Стартовый лист заезда”. Настройте </a:t>
            </a:r>
            <a:r>
              <a:rPr lang="ru-RU" sz="1600" dirty="0"/>
              <a:t>список </a:t>
            </a:r>
            <a:r>
              <a:rPr lang="ru-RU" sz="1600" dirty="0" smtClean="0"/>
              <a:t>столбцов. Можно посмотреть </a:t>
            </a:r>
            <a:r>
              <a:rPr lang="ru-RU" sz="1600" dirty="0"/>
              <a:t>результат, нажав на </a:t>
            </a:r>
            <a:r>
              <a:rPr lang="ru-RU" sz="1600" dirty="0" smtClean="0"/>
              <a:t>“Обзор”, </a:t>
            </a:r>
            <a:r>
              <a:rPr lang="ru-RU" sz="1600" dirty="0"/>
              <a:t>а </a:t>
            </a:r>
            <a:r>
              <a:rPr lang="ru-RU" sz="1600" dirty="0" smtClean="0"/>
              <a:t>также </a:t>
            </a:r>
            <a:r>
              <a:rPr lang="ru-RU" sz="1600" dirty="0"/>
              <a:t>распечатать список.</a:t>
            </a:r>
          </a:p>
        </p:txBody>
      </p:sp>
    </p:spTree>
    <p:extLst>
      <p:ext uri="{BB962C8B-B14F-4D97-AF65-F5344CB8AC3E}">
        <p14:creationId xmlns:p14="http://schemas.microsoft.com/office/powerpoint/2010/main" val="20976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92" y="1778131"/>
            <a:ext cx="4932040" cy="432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Обработка заезда:</a:t>
            </a:r>
            <a:br>
              <a:rPr lang="ru-RU" dirty="0" smtClean="0"/>
            </a:br>
            <a:r>
              <a:rPr lang="ru-RU" dirty="0" smtClean="0"/>
              <a:t>Ведение гонки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3" y="2038675"/>
            <a:ext cx="4250505" cy="88626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1600" dirty="0" smtClean="0"/>
              <a:t>После того, как был сформирован стартовый лист можно переходить к проведению соревнования: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4716433"/>
            <a:ext cx="421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вы можете увидеть все результаты, которые ранжируются по порядку </a:t>
            </a:r>
            <a:r>
              <a:rPr lang="ru-RU" sz="1600" dirty="0" smtClean="0"/>
              <a:t>старта;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5267" y="2996952"/>
            <a:ext cx="4249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ru-RU" sz="1600" dirty="0"/>
              <a:t>- в этом столбце, можно увидеть импульсы старта участника;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5267" y="3564305"/>
            <a:ext cx="424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>
              <a:buNone/>
            </a:pPr>
            <a:r>
              <a:rPr lang="ru-RU" sz="1600" dirty="0"/>
              <a:t>- в этом столбце отображаются участники на трассе;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4140369"/>
            <a:ext cx="421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в этом столбце, можно увидеть все импульсы </a:t>
            </a:r>
            <a:r>
              <a:rPr lang="ru-RU" sz="1600" dirty="0" smtClean="0"/>
              <a:t>финиша</a:t>
            </a:r>
            <a:r>
              <a:rPr lang="ru-RU" sz="1600" dirty="0"/>
              <a:t>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43" y="5292497"/>
            <a:ext cx="416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в этом столбце отображаются результаты заезда (суммы заездов) </a:t>
            </a:r>
            <a:endParaRPr lang="ru-RU" sz="16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370983" y="4005064"/>
            <a:ext cx="39401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52119" y="2914849"/>
            <a:ext cx="39401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455114" y="3705068"/>
            <a:ext cx="39401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84368" y="3938810"/>
            <a:ext cx="39401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490357" y="5293493"/>
            <a:ext cx="39401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28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Обработка заезда:</a:t>
            </a:r>
            <a:br>
              <a:rPr lang="ru-RU" dirty="0" smtClean="0"/>
            </a:br>
            <a:r>
              <a:rPr lang="ru-RU" sz="2700" dirty="0" smtClean="0"/>
              <a:t>Ручной ввод результатов (доступен в бесплатной версии 2.27)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2008" y="1703184"/>
            <a:ext cx="4860032" cy="165380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1600" dirty="0" smtClean="0"/>
              <a:t>После нажатия кнопки «Изменить данные» выйдет окно для ручного ввода результатов заезда.</a:t>
            </a:r>
          </a:p>
          <a:p>
            <a:pPr marL="118872" indent="0">
              <a:buNone/>
            </a:pPr>
            <a:r>
              <a:rPr lang="ru-RU" sz="1600" dirty="0" smtClean="0"/>
              <a:t>У пользователя есть возможность ввести результат заезда, отметить «Не стартовал», «Не финишировал» или «Дисквалификация» с указанием ворот, в которых допущена ошибка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04" y="1556792"/>
            <a:ext cx="41529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503910"/>
            <a:ext cx="4955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последних версиях программы возможность ручного ввода результатов заезда отсутствует. Есть только возможность восстановления потерянного времени</a:t>
            </a:r>
            <a:endParaRPr lang="ru-RU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04" y="2060846"/>
            <a:ext cx="4188396" cy="393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0243"/>
            <a:ext cx="43434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728046"/>
            <a:ext cx="4693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Также в последних версиях реализована возможность отметки «Не допущен на старт» в соответствии с действующими правилами вида спорта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32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Обработка заезда:</a:t>
            </a:r>
            <a:br>
              <a:rPr lang="ru-RU" dirty="0" smtClean="0"/>
            </a:br>
            <a:r>
              <a:rPr lang="ru-RU" dirty="0" smtClean="0"/>
              <a:t>Результат 1-ого заезда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063223"/>
            <a:ext cx="4733559" cy="114975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1600" dirty="0"/>
              <a:t>Здесь вы </a:t>
            </a:r>
            <a:r>
              <a:rPr lang="ru-RU" sz="1600" dirty="0" smtClean="0"/>
              <a:t>перейдёте </a:t>
            </a:r>
            <a:r>
              <a:rPr lang="ru-RU" sz="1600" dirty="0"/>
              <a:t>в раздел </a:t>
            </a:r>
            <a:r>
              <a:rPr lang="ru-RU" sz="1600" dirty="0" smtClean="0"/>
              <a:t>“Результат заезда”.</a:t>
            </a:r>
          </a:p>
          <a:p>
            <a:pPr marL="118872" indent="0">
              <a:buNone/>
            </a:pPr>
            <a:r>
              <a:rPr lang="ru-RU" sz="1600" dirty="0" smtClean="0"/>
              <a:t>Вы </a:t>
            </a:r>
            <a:r>
              <a:rPr lang="ru-RU" sz="1600" dirty="0"/>
              <a:t>можете ознакомиться с рейтингом и </a:t>
            </a:r>
            <a:r>
              <a:rPr lang="ru-RU" sz="1600" dirty="0" smtClean="0"/>
              <a:t>сформировать протокол 1-ого заезда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3212976"/>
            <a:ext cx="43559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Откроется окно, </a:t>
            </a:r>
            <a:r>
              <a:rPr lang="ru-RU" sz="1600" dirty="0"/>
              <a:t>и вы будете иметь возможность </a:t>
            </a:r>
            <a:r>
              <a:rPr lang="ru-RU" sz="1600" dirty="0" smtClean="0"/>
              <a:t>настроить и вывести протокол. </a:t>
            </a:r>
            <a:r>
              <a:rPr lang="ru-RU" sz="1600" dirty="0"/>
              <a:t>Вы можете определить информацию, которую вы хотите отобразить, такие как “имя”, “Год рождения”, “нация”, “клуб</a:t>
            </a:r>
            <a:r>
              <a:rPr lang="ru-RU" sz="1600" dirty="0" smtClean="0"/>
              <a:t>”.</a:t>
            </a:r>
          </a:p>
          <a:p>
            <a:r>
              <a:rPr lang="ru-RU" sz="1600" dirty="0" smtClean="0"/>
              <a:t>Затем </a:t>
            </a:r>
            <a:r>
              <a:rPr lang="ru-RU" sz="1600" dirty="0"/>
              <a:t>нажмите на </a:t>
            </a:r>
            <a:r>
              <a:rPr lang="ru-RU" sz="1600" dirty="0" smtClean="0"/>
              <a:t>“Обзор”, </a:t>
            </a:r>
            <a:r>
              <a:rPr lang="ru-RU" sz="1600" dirty="0"/>
              <a:t>чтобы просмотреть его, а затем “печать” или “экспорт” в соответствии с вашими потребностями. </a:t>
            </a:r>
          </a:p>
        </p:txBody>
      </p:sp>
      <p:pic>
        <p:nvPicPr>
          <p:cNvPr id="5" name="image6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977" y="1984772"/>
            <a:ext cx="4788024" cy="37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8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Обработка заезда:</a:t>
            </a:r>
            <a:br>
              <a:rPr lang="ru-RU" dirty="0" smtClean="0"/>
            </a:br>
            <a:r>
              <a:rPr lang="ru-RU" dirty="0" smtClean="0"/>
              <a:t>Стартовый лист 2-ого заезда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412776"/>
            <a:ext cx="4608512" cy="108012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1600" dirty="0" smtClean="0"/>
              <a:t>Для перехода в проведение 2-ого заезда необходимо перейти в программе во 2-ой заезд</a:t>
            </a:r>
            <a:endParaRPr lang="ru-RU" sz="1600" dirty="0"/>
          </a:p>
        </p:txBody>
      </p:sp>
      <p:pic>
        <p:nvPicPr>
          <p:cNvPr id="4" name="image6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2060848"/>
            <a:ext cx="5004048" cy="3657600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151370" y="2693871"/>
            <a:ext cx="5004048" cy="2372586"/>
            <a:chOff x="512" y="142"/>
            <a:chExt cx="10872" cy="473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" y="142"/>
              <a:ext cx="5090" cy="4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142"/>
              <a:ext cx="5090" cy="4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5128" y="2672"/>
              <a:ext cx="1374" cy="14"/>
            </a:xfrm>
            <a:prstGeom prst="line">
              <a:avLst/>
            </a:prstGeom>
            <a:noFill/>
            <a:ln w="2921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478" y="2626"/>
              <a:ext cx="120" cy="120"/>
            </a:xfrm>
            <a:custGeom>
              <a:avLst/>
              <a:gdLst>
                <a:gd name="T0" fmla="+- 0 6480 6478"/>
                <a:gd name="T1" fmla="*/ T0 w 120"/>
                <a:gd name="T2" fmla="+- 0 2626 2626"/>
                <a:gd name="T3" fmla="*/ 2626 h 120"/>
                <a:gd name="T4" fmla="+- 0 6478 6478"/>
                <a:gd name="T5" fmla="*/ T4 w 120"/>
                <a:gd name="T6" fmla="+- 0 2746 2626"/>
                <a:gd name="T7" fmla="*/ 2746 h 120"/>
                <a:gd name="T8" fmla="+- 0 6598 6478"/>
                <a:gd name="T9" fmla="*/ T8 w 120"/>
                <a:gd name="T10" fmla="+- 0 2686 2626"/>
                <a:gd name="T11" fmla="*/ 2686 h 120"/>
                <a:gd name="T12" fmla="+- 0 6480 6478"/>
                <a:gd name="T13" fmla="*/ T12 w 120"/>
                <a:gd name="T14" fmla="+- 0 2626 2626"/>
                <a:gd name="T15" fmla="*/ 2626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20" h="120">
                  <a:moveTo>
                    <a:pt x="2" y="0"/>
                  </a:moveTo>
                  <a:lnTo>
                    <a:pt x="0" y="120"/>
                  </a:lnTo>
                  <a:lnTo>
                    <a:pt x="120" y="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6513" y="2060848"/>
            <a:ext cx="4187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Формирование стартового листа 2-ого заезда. Для этого нажмите «Стартовый протокол», далее «Опции» и выбрать «Подготовка результатов заезда».  Также можно выбрать результаты предыдущего соревнования.</a:t>
            </a:r>
            <a:endParaRPr lang="ru-RU" sz="1600" dirty="0"/>
          </a:p>
        </p:txBody>
      </p:sp>
      <p:pic>
        <p:nvPicPr>
          <p:cNvPr id="11" name="image71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51371" y="2060848"/>
            <a:ext cx="5004047" cy="3635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6512" y="3645024"/>
            <a:ext cx="4032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этом</a:t>
            </a:r>
            <a:r>
              <a:rPr lang="en-US" sz="1600" dirty="0" smtClean="0"/>
              <a:t> </a:t>
            </a:r>
            <a:r>
              <a:rPr lang="ru-RU" sz="1600" dirty="0" smtClean="0"/>
              <a:t>примере сформирован стартовый лист из 6 человек с вращением 3-х из них. Если во второй заезд допускается меньшее количество человек, то в строке «Выбрать» необходимо ввести число участников, допущенных ко 2-му заезду.</a:t>
            </a:r>
            <a:endParaRPr lang="ru-RU" sz="1600" dirty="0"/>
          </a:p>
        </p:txBody>
      </p:sp>
      <p:pic>
        <p:nvPicPr>
          <p:cNvPr id="13" name="image72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51371" y="1977022"/>
            <a:ext cx="5010351" cy="4315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6512" y="5304110"/>
            <a:ext cx="4026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После этого вы сможете вывести стартовый лист на печать, где увидите, что  лучшие 3 спортсмена ранжированы в обратном порядке.</a:t>
            </a:r>
            <a:endParaRPr lang="ru-RU" sz="1600" dirty="0"/>
          </a:p>
        </p:txBody>
      </p:sp>
      <p:pic>
        <p:nvPicPr>
          <p:cNvPr id="15" name="image75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51371" y="2348879"/>
            <a:ext cx="4992629" cy="33274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6512" y="6309320"/>
            <a:ext cx="662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Далее 2-ой заезд проводится также, как 1-ый.</a:t>
            </a:r>
          </a:p>
          <a:p>
            <a:r>
              <a:rPr lang="ru-RU" sz="1600" dirty="0" smtClean="0"/>
              <a:t>При этом результаты 1 заезда суммируются с результатами 2-ого заезда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845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Формирование результатов соревнований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484785"/>
            <a:ext cx="4915373" cy="93610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1600" dirty="0" smtClean="0"/>
              <a:t>После того, как соревнование завершено вы можете сформировать официальный протокол соревнований</a:t>
            </a:r>
            <a:endParaRPr lang="ru-RU" sz="1600" dirty="0"/>
          </a:p>
        </p:txBody>
      </p:sp>
      <p:pic>
        <p:nvPicPr>
          <p:cNvPr id="4" name="image7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853" y="1844824"/>
            <a:ext cx="4337147" cy="4164955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819802" y="2306200"/>
            <a:ext cx="4337146" cy="3169241"/>
            <a:chOff x="478" y="140"/>
            <a:chExt cx="10586" cy="520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" y="142"/>
              <a:ext cx="4544" cy="5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40"/>
              <a:ext cx="5204" cy="5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5338" y="4356"/>
              <a:ext cx="1390" cy="14"/>
            </a:xfrm>
            <a:prstGeom prst="line">
              <a:avLst/>
            </a:prstGeom>
            <a:noFill/>
            <a:ln w="2921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702" y="4310"/>
              <a:ext cx="122" cy="120"/>
            </a:xfrm>
            <a:custGeom>
              <a:avLst/>
              <a:gdLst>
                <a:gd name="T0" fmla="+- 0 6704 6702"/>
                <a:gd name="T1" fmla="*/ T0 w 122"/>
                <a:gd name="T2" fmla="+- 0 4310 4310"/>
                <a:gd name="T3" fmla="*/ 4310 h 120"/>
                <a:gd name="T4" fmla="+- 0 6702 6702"/>
                <a:gd name="T5" fmla="*/ T4 w 122"/>
                <a:gd name="T6" fmla="+- 0 4430 4310"/>
                <a:gd name="T7" fmla="*/ 4430 h 120"/>
                <a:gd name="T8" fmla="+- 0 6824 6702"/>
                <a:gd name="T9" fmla="*/ T8 w 122"/>
                <a:gd name="T10" fmla="+- 0 4370 4310"/>
                <a:gd name="T11" fmla="*/ 4370 h 120"/>
                <a:gd name="T12" fmla="+- 0 6704 6702"/>
                <a:gd name="T13" fmla="*/ T12 w 122"/>
                <a:gd name="T14" fmla="+- 0 4310 4310"/>
                <a:gd name="T15" fmla="*/ 4310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22" h="120">
                  <a:moveTo>
                    <a:pt x="2" y="0"/>
                  </a:moveTo>
                  <a:lnTo>
                    <a:pt x="0" y="120"/>
                  </a:lnTo>
                  <a:lnTo>
                    <a:pt x="122" y="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538" y="2404"/>
              <a:ext cx="584" cy="466"/>
            </a:xfrm>
            <a:custGeom>
              <a:avLst/>
              <a:gdLst>
                <a:gd name="T0" fmla="+- 0 9830 9538"/>
                <a:gd name="T1" fmla="*/ T0 w 584"/>
                <a:gd name="T2" fmla="+- 0 2404 2404"/>
                <a:gd name="T3" fmla="*/ 2404 h 466"/>
                <a:gd name="T4" fmla="+- 0 9909 9538"/>
                <a:gd name="T5" fmla="*/ T4 w 584"/>
                <a:gd name="T6" fmla="+- 0 2412 2404"/>
                <a:gd name="T7" fmla="*/ 2412 h 466"/>
                <a:gd name="T8" fmla="+- 0 9979 9538"/>
                <a:gd name="T9" fmla="*/ T8 w 584"/>
                <a:gd name="T10" fmla="+- 0 2435 2404"/>
                <a:gd name="T11" fmla="*/ 2435 h 466"/>
                <a:gd name="T12" fmla="+- 0 10038 9538"/>
                <a:gd name="T13" fmla="*/ T12 w 584"/>
                <a:gd name="T14" fmla="+- 0 2471 2404"/>
                <a:gd name="T15" fmla="*/ 2471 h 466"/>
                <a:gd name="T16" fmla="+- 0 10083 9538"/>
                <a:gd name="T17" fmla="*/ T16 w 584"/>
                <a:gd name="T18" fmla="+- 0 2517 2404"/>
                <a:gd name="T19" fmla="*/ 2517 h 466"/>
                <a:gd name="T20" fmla="+- 0 10112 9538"/>
                <a:gd name="T21" fmla="*/ T20 w 584"/>
                <a:gd name="T22" fmla="+- 0 2573 2404"/>
                <a:gd name="T23" fmla="*/ 2573 h 466"/>
                <a:gd name="T24" fmla="+- 0 10122 9538"/>
                <a:gd name="T25" fmla="*/ T24 w 584"/>
                <a:gd name="T26" fmla="+- 0 2636 2404"/>
                <a:gd name="T27" fmla="*/ 2636 h 466"/>
                <a:gd name="T28" fmla="+- 0 10112 9538"/>
                <a:gd name="T29" fmla="*/ T28 w 584"/>
                <a:gd name="T30" fmla="+- 0 2699 2404"/>
                <a:gd name="T31" fmla="*/ 2699 h 466"/>
                <a:gd name="T32" fmla="+- 0 10083 9538"/>
                <a:gd name="T33" fmla="*/ T32 w 584"/>
                <a:gd name="T34" fmla="+- 0 2755 2404"/>
                <a:gd name="T35" fmla="*/ 2755 h 466"/>
                <a:gd name="T36" fmla="+- 0 10038 9538"/>
                <a:gd name="T37" fmla="*/ T36 w 584"/>
                <a:gd name="T38" fmla="+- 0 2803 2404"/>
                <a:gd name="T39" fmla="*/ 2803 h 466"/>
                <a:gd name="T40" fmla="+- 0 9979 9538"/>
                <a:gd name="T41" fmla="*/ T40 w 584"/>
                <a:gd name="T42" fmla="+- 0 2839 2404"/>
                <a:gd name="T43" fmla="*/ 2839 h 466"/>
                <a:gd name="T44" fmla="+- 0 9909 9538"/>
                <a:gd name="T45" fmla="*/ T44 w 584"/>
                <a:gd name="T46" fmla="+- 0 2862 2404"/>
                <a:gd name="T47" fmla="*/ 2862 h 466"/>
                <a:gd name="T48" fmla="+- 0 9830 9538"/>
                <a:gd name="T49" fmla="*/ T48 w 584"/>
                <a:gd name="T50" fmla="+- 0 2870 2404"/>
                <a:gd name="T51" fmla="*/ 2870 h 466"/>
                <a:gd name="T52" fmla="+- 0 9751 9538"/>
                <a:gd name="T53" fmla="*/ T52 w 584"/>
                <a:gd name="T54" fmla="+- 0 2862 2404"/>
                <a:gd name="T55" fmla="*/ 2862 h 466"/>
                <a:gd name="T56" fmla="+- 0 9681 9538"/>
                <a:gd name="T57" fmla="*/ T56 w 584"/>
                <a:gd name="T58" fmla="+- 0 2839 2404"/>
                <a:gd name="T59" fmla="*/ 2839 h 466"/>
                <a:gd name="T60" fmla="+- 0 9622 9538"/>
                <a:gd name="T61" fmla="*/ T60 w 584"/>
                <a:gd name="T62" fmla="+- 0 2803 2404"/>
                <a:gd name="T63" fmla="*/ 2803 h 466"/>
                <a:gd name="T64" fmla="+- 0 9577 9538"/>
                <a:gd name="T65" fmla="*/ T64 w 584"/>
                <a:gd name="T66" fmla="+- 0 2755 2404"/>
                <a:gd name="T67" fmla="*/ 2755 h 466"/>
                <a:gd name="T68" fmla="+- 0 9548 9538"/>
                <a:gd name="T69" fmla="*/ T68 w 584"/>
                <a:gd name="T70" fmla="+- 0 2699 2404"/>
                <a:gd name="T71" fmla="*/ 2699 h 466"/>
                <a:gd name="T72" fmla="+- 0 9538 9538"/>
                <a:gd name="T73" fmla="*/ T72 w 584"/>
                <a:gd name="T74" fmla="+- 0 2636 2404"/>
                <a:gd name="T75" fmla="*/ 2636 h 466"/>
                <a:gd name="T76" fmla="+- 0 9548 9538"/>
                <a:gd name="T77" fmla="*/ T76 w 584"/>
                <a:gd name="T78" fmla="+- 0 2573 2404"/>
                <a:gd name="T79" fmla="*/ 2573 h 466"/>
                <a:gd name="T80" fmla="+- 0 9577 9538"/>
                <a:gd name="T81" fmla="*/ T80 w 584"/>
                <a:gd name="T82" fmla="+- 0 2517 2404"/>
                <a:gd name="T83" fmla="*/ 2517 h 466"/>
                <a:gd name="T84" fmla="+- 0 9622 9538"/>
                <a:gd name="T85" fmla="*/ T84 w 584"/>
                <a:gd name="T86" fmla="+- 0 2471 2404"/>
                <a:gd name="T87" fmla="*/ 2471 h 466"/>
                <a:gd name="T88" fmla="+- 0 9681 9538"/>
                <a:gd name="T89" fmla="*/ T88 w 584"/>
                <a:gd name="T90" fmla="+- 0 2435 2404"/>
                <a:gd name="T91" fmla="*/ 2435 h 466"/>
                <a:gd name="T92" fmla="+- 0 9751 9538"/>
                <a:gd name="T93" fmla="*/ T92 w 584"/>
                <a:gd name="T94" fmla="+- 0 2412 2404"/>
                <a:gd name="T95" fmla="*/ 2412 h 466"/>
                <a:gd name="T96" fmla="+- 0 9830 9538"/>
                <a:gd name="T97" fmla="*/ T96 w 584"/>
                <a:gd name="T98" fmla="+- 0 2404 2404"/>
                <a:gd name="T99" fmla="*/ 2404 h 4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84" h="466">
                  <a:moveTo>
                    <a:pt x="292" y="0"/>
                  </a:moveTo>
                  <a:lnTo>
                    <a:pt x="371" y="8"/>
                  </a:lnTo>
                  <a:lnTo>
                    <a:pt x="441" y="31"/>
                  </a:lnTo>
                  <a:lnTo>
                    <a:pt x="500" y="67"/>
                  </a:lnTo>
                  <a:lnTo>
                    <a:pt x="545" y="113"/>
                  </a:lnTo>
                  <a:lnTo>
                    <a:pt x="574" y="169"/>
                  </a:lnTo>
                  <a:lnTo>
                    <a:pt x="584" y="232"/>
                  </a:lnTo>
                  <a:lnTo>
                    <a:pt x="574" y="295"/>
                  </a:lnTo>
                  <a:lnTo>
                    <a:pt x="545" y="351"/>
                  </a:lnTo>
                  <a:lnTo>
                    <a:pt x="500" y="399"/>
                  </a:lnTo>
                  <a:lnTo>
                    <a:pt x="441" y="435"/>
                  </a:lnTo>
                  <a:lnTo>
                    <a:pt x="371" y="458"/>
                  </a:lnTo>
                  <a:lnTo>
                    <a:pt x="292" y="466"/>
                  </a:lnTo>
                  <a:lnTo>
                    <a:pt x="213" y="458"/>
                  </a:lnTo>
                  <a:lnTo>
                    <a:pt x="143" y="435"/>
                  </a:lnTo>
                  <a:lnTo>
                    <a:pt x="84" y="399"/>
                  </a:lnTo>
                  <a:lnTo>
                    <a:pt x="39" y="351"/>
                  </a:lnTo>
                  <a:lnTo>
                    <a:pt x="10" y="295"/>
                  </a:lnTo>
                  <a:lnTo>
                    <a:pt x="0" y="232"/>
                  </a:lnTo>
                  <a:lnTo>
                    <a:pt x="10" y="169"/>
                  </a:lnTo>
                  <a:lnTo>
                    <a:pt x="39" y="113"/>
                  </a:lnTo>
                  <a:lnTo>
                    <a:pt x="84" y="67"/>
                  </a:lnTo>
                  <a:lnTo>
                    <a:pt x="143" y="31"/>
                  </a:lnTo>
                  <a:lnTo>
                    <a:pt x="213" y="8"/>
                  </a:lnTo>
                  <a:lnTo>
                    <a:pt x="292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36512" y="2348880"/>
            <a:ext cx="480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формирования официального протокола перейдите по вкладке «Итоговые результаты (очки)»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198384"/>
            <a:ext cx="4770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правильного начисления очков необходимо правильно указать </a:t>
            </a:r>
            <a:r>
              <a:rPr lang="en-US" sz="1600" dirty="0" smtClean="0"/>
              <a:t>F</a:t>
            </a:r>
            <a:r>
              <a:rPr lang="ru-RU" sz="1600" dirty="0" smtClean="0"/>
              <a:t>-фактор, максимальные очки дисциплины, добавить категорию соревнования. При этом программа сама автоматически просчитает суммарный штраф и наложенный штраф.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7" y="1684262"/>
            <a:ext cx="3913807" cy="448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71" y="1712126"/>
            <a:ext cx="3351545" cy="47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6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SkiAlp-Pro</a:t>
            </a:r>
            <a:r>
              <a:rPr lang="ru-RU" dirty="0" smtClean="0"/>
              <a:t>*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Software for Alpine Skiing Management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4136"/>
            <a:ext cx="9144000" cy="53732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SkiAlp-Pro</a:t>
            </a:r>
            <a:r>
              <a:rPr lang="ru-RU" dirty="0" smtClean="0"/>
              <a:t> - представляет собой </a:t>
            </a:r>
            <a:r>
              <a:rPr lang="ru-RU" dirty="0"/>
              <a:t>приложение, позволяющее </a:t>
            </a:r>
            <a:r>
              <a:rPr lang="ru-RU" dirty="0" smtClean="0"/>
              <a:t>проводить соревнования по </a:t>
            </a:r>
            <a:r>
              <a:rPr lang="ru-RU" dirty="0"/>
              <a:t>горнолыжному спорту (слалом, слалом-гигант, супер-гигант, скоростной спуск, супер-комбинация, детские и любительские соревнования и т. д</a:t>
            </a:r>
            <a:r>
              <a:rPr lang="ru-RU" dirty="0" smtClean="0"/>
              <a:t>.), обрабатывать </a:t>
            </a:r>
            <a:r>
              <a:rPr lang="ru-RU" dirty="0"/>
              <a:t>и </a:t>
            </a:r>
            <a:r>
              <a:rPr lang="ru-RU" dirty="0" smtClean="0"/>
              <a:t>печатать данные о соревнованиях (список участников, жеребьевочный и стартовый лист, официальный протокол и т.д.) и осуществлять передачу данных в </a:t>
            </a:r>
            <a:r>
              <a:rPr lang="en-US" dirty="0" smtClean="0"/>
              <a:t>FIS</a:t>
            </a:r>
            <a:r>
              <a:rPr lang="ru-RU" dirty="0" smtClean="0"/>
              <a:t>. </a:t>
            </a:r>
            <a:r>
              <a:rPr lang="ru-RU" dirty="0"/>
              <a:t>это полный пакет программного обеспечения и приложений, что позволяет за сроки и результат обработки ваших различных соревнований горнолыжному спорту (слалом, слалом-гигант, супер-гигант, скоростной спуск, супер комбинация, телемарк, катание на лыжах, скорость, и т. д</a:t>
            </a:r>
            <a:r>
              <a:rPr lang="ru-RU" dirty="0" smtClean="0"/>
              <a:t>..).</a:t>
            </a:r>
          </a:p>
          <a:p>
            <a:r>
              <a:rPr lang="ru-RU" dirty="0" smtClean="0"/>
              <a:t>Благодаря вспомогательным программным модулям </a:t>
            </a:r>
            <a:r>
              <a:rPr lang="de-DE" dirty="0"/>
              <a:t>Display, Live, </a:t>
            </a:r>
            <a:r>
              <a:rPr lang="de-DE" dirty="0" smtClean="0"/>
              <a:t>Video</a:t>
            </a:r>
            <a:r>
              <a:rPr lang="ru-RU" dirty="0" smtClean="0"/>
              <a:t> появляется возможность транслировать </a:t>
            </a:r>
            <a:r>
              <a:rPr lang="ru-RU" dirty="0"/>
              <a:t>все данные по времени на </a:t>
            </a:r>
            <a:r>
              <a:rPr lang="ru-RU" dirty="0" smtClean="0"/>
              <a:t>телевизор, </a:t>
            </a:r>
            <a:r>
              <a:rPr lang="ru-RU" dirty="0"/>
              <a:t>в интернете или </a:t>
            </a:r>
            <a:r>
              <a:rPr lang="ru-RU" dirty="0" smtClean="0"/>
              <a:t>выводить на видео стену</a:t>
            </a:r>
          </a:p>
          <a:p>
            <a:r>
              <a:rPr lang="en-US" b="1" dirty="0" err="1"/>
              <a:t>SkiAlp</a:t>
            </a:r>
            <a:r>
              <a:rPr lang="en-US" b="1" dirty="0"/>
              <a:t>-Pro</a:t>
            </a:r>
            <a:r>
              <a:rPr lang="en-US" dirty="0"/>
              <a:t> </a:t>
            </a:r>
            <a:r>
              <a:rPr lang="ru-RU" dirty="0" smtClean="0"/>
              <a:t>признана международной лыжной федерацией </a:t>
            </a:r>
            <a:r>
              <a:rPr lang="en-US" dirty="0" smtClean="0"/>
              <a:t>FIS </a:t>
            </a:r>
            <a:r>
              <a:rPr lang="ru-RU" dirty="0" smtClean="0"/>
              <a:t>и другими национальными федерациями</a:t>
            </a:r>
            <a:r>
              <a:rPr lang="en-US" dirty="0" smtClean="0"/>
              <a:t>(FFS</a:t>
            </a:r>
            <a:r>
              <a:rPr lang="en-US" dirty="0"/>
              <a:t>, Swiss-Ski, </a:t>
            </a:r>
            <a:r>
              <a:rPr lang="en-US" dirty="0" smtClean="0"/>
              <a:t>USSA</a:t>
            </a:r>
            <a:r>
              <a:rPr lang="ru-RU" dirty="0"/>
              <a:t> </a:t>
            </a:r>
            <a:r>
              <a:rPr lang="ru-RU" dirty="0" smtClean="0"/>
              <a:t>и т.д.</a:t>
            </a:r>
            <a:r>
              <a:rPr lang="en-US" dirty="0" smtClean="0"/>
              <a:t>)</a:t>
            </a:r>
            <a:endParaRPr lang="ru-RU" dirty="0" smtClean="0"/>
          </a:p>
          <a:p>
            <a:pPr marL="118872" lvl="0" indent="0">
              <a:buNone/>
            </a:pPr>
            <a:r>
              <a:rPr lang="ru-RU" sz="2000" b="1" dirty="0" smtClean="0"/>
              <a:t>*SkiAlp-Pro </a:t>
            </a:r>
            <a:r>
              <a:rPr lang="ru-RU" sz="2000" dirty="0" smtClean="0"/>
              <a:t>– это профессиональное приложение для хронометража, разработанная компанией </a:t>
            </a:r>
            <a:r>
              <a:rPr lang="en-US" sz="2000" dirty="0" smtClean="0"/>
              <a:t>VOLA</a:t>
            </a:r>
            <a:r>
              <a:rPr lang="ru-RU" sz="2000" dirty="0" smtClean="0"/>
              <a:t>.</a:t>
            </a:r>
          </a:p>
          <a:p>
            <a:pPr marL="118872" lvl="0" indent="0">
              <a:buNone/>
            </a:pPr>
            <a:r>
              <a:rPr lang="en-US" sz="2000" dirty="0" smtClean="0">
                <a:hlinkClick r:id="rId2"/>
              </a:rPr>
              <a:t>https://www.vola.fr/en/timing/logiciels/suite-skialp/skialp-pro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5178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370" y="27856"/>
            <a:ext cx="916737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Описание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3732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dirty="0" err="1" smtClean="0"/>
              <a:t>SkiAlp</a:t>
            </a:r>
            <a:r>
              <a:rPr lang="ru-RU" dirty="0" smtClean="0"/>
              <a:t>-</a:t>
            </a:r>
            <a:r>
              <a:rPr lang="en-US" dirty="0" smtClean="0"/>
              <a:t>Pro</a:t>
            </a:r>
            <a:r>
              <a:rPr lang="ru-RU" dirty="0" smtClean="0"/>
              <a:t> </a:t>
            </a:r>
            <a:r>
              <a:rPr lang="ru-RU" dirty="0"/>
              <a:t>распространяется в </a:t>
            </a:r>
            <a:r>
              <a:rPr lang="ru-RU" dirty="0" smtClean="0"/>
              <a:t>двух</a:t>
            </a:r>
            <a:r>
              <a:rPr lang="en-US" dirty="0" smtClean="0"/>
              <a:t> </a:t>
            </a:r>
            <a:r>
              <a:rPr lang="ru-RU" dirty="0" smtClean="0"/>
              <a:t>версиях</a:t>
            </a:r>
            <a:endParaRPr lang="en-US" dirty="0" smtClean="0"/>
          </a:p>
          <a:p>
            <a:pPr algn="just"/>
            <a:r>
              <a:rPr lang="ru-RU" dirty="0" err="1" smtClean="0"/>
              <a:t>Демо</a:t>
            </a:r>
            <a:r>
              <a:rPr lang="ru-RU" dirty="0" smtClean="0"/>
              <a:t>-версия. Представляется бесплатно для </a:t>
            </a:r>
            <a:r>
              <a:rPr lang="ru-RU" dirty="0"/>
              <a:t>тестирования </a:t>
            </a:r>
            <a:r>
              <a:rPr lang="ru-RU" dirty="0" smtClean="0"/>
              <a:t>программного комплекса. </a:t>
            </a:r>
            <a:r>
              <a:rPr lang="ru-RU" dirty="0"/>
              <a:t>Этот режим ограничивается 20 </a:t>
            </a:r>
            <a:r>
              <a:rPr lang="ru-RU" dirty="0" smtClean="0"/>
              <a:t>импульсами </a:t>
            </a:r>
            <a:r>
              <a:rPr lang="ru-RU" dirty="0"/>
              <a:t>в </a:t>
            </a:r>
            <a:r>
              <a:rPr lang="ru-RU" dirty="0" smtClean="0"/>
              <a:t>соревновании. </a:t>
            </a:r>
            <a:r>
              <a:rPr lang="ru-RU" dirty="0"/>
              <a:t>Вы можете скачать SkiAlp-Pro для оценки на </a:t>
            </a:r>
            <a:r>
              <a:rPr lang="ru-RU" dirty="0" smtClean="0"/>
              <a:t>веб-сайте.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LAST </a:t>
            </a:r>
            <a:r>
              <a:rPr lang="en-US" dirty="0"/>
              <a:t>VERSION  </a:t>
            </a:r>
            <a:r>
              <a:rPr lang="en-US" dirty="0" smtClean="0"/>
              <a:t>7.0.25. DATE </a:t>
            </a:r>
            <a:r>
              <a:rPr lang="en-US" dirty="0"/>
              <a:t>27/02/2019</a:t>
            </a:r>
            <a:endParaRPr lang="en-US" dirty="0" smtClean="0"/>
          </a:p>
          <a:p>
            <a:pPr algn="just"/>
            <a:r>
              <a:rPr lang="ru-RU" dirty="0" smtClean="0"/>
              <a:t>Полная версия. </a:t>
            </a:r>
            <a:r>
              <a:rPr lang="ru-RU" dirty="0"/>
              <a:t>Для </a:t>
            </a:r>
            <a:r>
              <a:rPr lang="ru-RU" dirty="0" smtClean="0"/>
              <a:t>работы эта версия </a:t>
            </a:r>
            <a:r>
              <a:rPr lang="ru-RU" dirty="0"/>
              <a:t>требует покупки программного </a:t>
            </a:r>
            <a:r>
              <a:rPr lang="ru-RU" dirty="0" smtClean="0"/>
              <a:t>обеспечения, защита которого закодирована </a:t>
            </a:r>
            <a:r>
              <a:rPr lang="ru-RU" dirty="0"/>
              <a:t>на определенный </a:t>
            </a:r>
            <a:r>
              <a:rPr lang="ru-RU" dirty="0" smtClean="0"/>
              <a:t>USB-ключ. Ключ </a:t>
            </a:r>
            <a:r>
              <a:rPr lang="ru-RU" dirty="0"/>
              <a:t>должен быть установлен на том компьютере, где SkiAlp-Pro работает</a:t>
            </a:r>
            <a:r>
              <a:rPr lang="ru-RU" dirty="0" smtClean="0"/>
              <a:t>.</a:t>
            </a:r>
          </a:p>
          <a:p>
            <a:pPr marL="118872" indent="0" algn="just">
              <a:buNone/>
            </a:pPr>
            <a:endParaRPr lang="ru-RU" dirty="0"/>
          </a:p>
        </p:txBody>
      </p:sp>
      <p:pic>
        <p:nvPicPr>
          <p:cNvPr id="1026" name="Picture 2" descr="C:\Users\Alpine\Desktop\DonglePet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74" y="5959248"/>
            <a:ext cx="1455065" cy="6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2" y="206"/>
            <a:ext cx="9123218" cy="980522"/>
          </a:xfrm>
        </p:spPr>
        <p:txBody>
          <a:bodyPr>
            <a:noAutofit/>
          </a:bodyPr>
          <a:lstStyle/>
          <a:p>
            <a:r>
              <a:rPr lang="ru-RU" sz="4000" dirty="0" smtClean="0"/>
              <a:t>Установка </a:t>
            </a:r>
            <a:r>
              <a:rPr lang="en-US" sz="4000" dirty="0" err="1" smtClean="0"/>
              <a:t>SkiAlp</a:t>
            </a:r>
            <a:r>
              <a:rPr lang="en-US" sz="4000" dirty="0" smtClean="0"/>
              <a:t>-Pro</a:t>
            </a:r>
            <a:r>
              <a:rPr lang="ru-RU" sz="4000" dirty="0" smtClean="0"/>
              <a:t> 2.27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2000" dirty="0" smtClean="0"/>
              <a:t>(Установка </a:t>
            </a:r>
            <a:r>
              <a:rPr lang="ru-RU" sz="2000" dirty="0"/>
              <a:t>ПО </a:t>
            </a:r>
            <a:r>
              <a:rPr lang="en-US" sz="2000" dirty="0" smtClean="0"/>
              <a:t>SkiAlp-Pro</a:t>
            </a:r>
            <a:r>
              <a:rPr lang="ru-RU" sz="2000" dirty="0" smtClean="0"/>
              <a:t> </a:t>
            </a:r>
            <a:r>
              <a:rPr lang="ru-RU" sz="2000" dirty="0"/>
              <a:t>проходит на английском </a:t>
            </a:r>
            <a:r>
              <a:rPr lang="ru-RU" sz="2000" dirty="0" smtClean="0"/>
              <a:t>языке)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4427984" cy="74264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1600" dirty="0" smtClean="0"/>
              <a:t>1. Приложение </a:t>
            </a:r>
            <a:r>
              <a:rPr lang="ru-RU" sz="1600" dirty="0"/>
              <a:t>по установке ПО откроет </a:t>
            </a:r>
            <a:r>
              <a:rPr lang="ru-RU" sz="1600" dirty="0" smtClean="0"/>
              <a:t>окно</a:t>
            </a:r>
            <a:r>
              <a:rPr lang="en-US" sz="1600" dirty="0" smtClean="0"/>
              <a:t> </a:t>
            </a:r>
            <a:r>
              <a:rPr lang="ru-RU" sz="1600" dirty="0" smtClean="0"/>
              <a:t>приветствия. </a:t>
            </a:r>
            <a:r>
              <a:rPr lang="ru-RU" sz="1600" dirty="0"/>
              <a:t>Нажмите</a:t>
            </a:r>
            <a:r>
              <a:rPr lang="en-US" sz="1600" dirty="0"/>
              <a:t> «</a:t>
            </a:r>
            <a:r>
              <a:rPr lang="ru-RU" sz="1600" dirty="0"/>
              <a:t>Продолжить</a:t>
            </a:r>
            <a:r>
              <a:rPr lang="en-US" sz="1600" dirty="0" smtClean="0"/>
              <a:t>»</a:t>
            </a:r>
            <a:endParaRPr lang="ru-RU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8" y="1168110"/>
            <a:ext cx="4172620" cy="32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19" y="1168109"/>
            <a:ext cx="4168877" cy="320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631122"/>
            <a:ext cx="42041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2. Необходимо </a:t>
            </a:r>
            <a:r>
              <a:rPr lang="ru-RU" sz="1600" dirty="0"/>
              <a:t>ознакомиться с лицензией и отметить своё согласие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2279774"/>
            <a:ext cx="4204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/>
            <a:r>
              <a:rPr lang="ru-RU" sz="1600" dirty="0" smtClean="0"/>
              <a:t>3. Компьютер </a:t>
            </a:r>
            <a:r>
              <a:rPr lang="ru-RU" sz="1600" dirty="0"/>
              <a:t>автоматически предложит место для установки на диск C. Можно самостоятельно изменить директорию установки </a:t>
            </a:r>
            <a:r>
              <a:rPr lang="ru-RU" sz="1600" dirty="0" smtClean="0"/>
              <a:t>ПО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-1311" y="3359894"/>
            <a:ext cx="4717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/>
            <a:r>
              <a:rPr lang="ru-RU" sz="1600" dirty="0" smtClean="0"/>
              <a:t>4. Программа </a:t>
            </a:r>
            <a:r>
              <a:rPr lang="ru-RU" sz="1600" dirty="0"/>
              <a:t>установки </a:t>
            </a:r>
            <a:r>
              <a:rPr lang="ru-RU" sz="1600" dirty="0" smtClean="0"/>
              <a:t>предложит </a:t>
            </a:r>
            <a:r>
              <a:rPr lang="ru-RU" sz="1600" dirty="0"/>
              <a:t>разместить иконку быстрого доступа к программе на рабочий стол. Поставьте или уберите галочку и нажмите</a:t>
            </a:r>
            <a:r>
              <a:rPr lang="en-US" sz="1600" dirty="0"/>
              <a:t> «</a:t>
            </a:r>
            <a:r>
              <a:rPr lang="ru-RU" sz="1600" dirty="0"/>
              <a:t>Далее</a:t>
            </a:r>
            <a:r>
              <a:rPr lang="en-US" sz="1600" dirty="0"/>
              <a:t>»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73506" y="3929611"/>
            <a:ext cx="211362" cy="42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777" y="4470211"/>
            <a:ext cx="5676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/>
            <a:r>
              <a:rPr lang="ru-RU" sz="1600" dirty="0" smtClean="0"/>
              <a:t>5. Программа </a:t>
            </a:r>
            <a:r>
              <a:rPr lang="ru-RU" sz="1600" dirty="0"/>
              <a:t>установки обобщит все данные по установке. Если Вы согласны, то нажмите «Инсталляция», либо вернитесь назад для изменения установочных </a:t>
            </a:r>
            <a:r>
              <a:rPr lang="ru-RU" sz="1600" dirty="0" smtClean="0"/>
              <a:t>параметров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-2621" y="5301208"/>
            <a:ext cx="6228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/>
            <a:r>
              <a:rPr lang="ru-RU" sz="1600" dirty="0" smtClean="0"/>
              <a:t>6. Процесс </a:t>
            </a:r>
            <a:r>
              <a:rPr lang="ru-RU" sz="1600" dirty="0"/>
              <a:t>инсталляции </a:t>
            </a:r>
            <a:r>
              <a:rPr lang="ru-RU" sz="1600" dirty="0" smtClean="0"/>
              <a:t>завершен</a:t>
            </a:r>
            <a:r>
              <a:rPr lang="ru-RU" sz="1600" dirty="0"/>
              <a:t>. Нажмите «Финиш». Если вы выбрали опцию, то на вашем рабочем столе был создан ярлык быстрого доступа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89" y="1176528"/>
            <a:ext cx="4168877" cy="323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19" y="1168109"/>
            <a:ext cx="4206920" cy="32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36" y="1168109"/>
            <a:ext cx="4202139" cy="32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8" y="1151994"/>
            <a:ext cx="4292798" cy="331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2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</a:t>
            </a:r>
            <a:r>
              <a:rPr lang="ru-RU" dirty="0" smtClean="0"/>
              <a:t>соревнования</a:t>
            </a:r>
            <a:br>
              <a:rPr lang="ru-RU" dirty="0" smtClean="0"/>
            </a:br>
            <a:r>
              <a:rPr lang="ru-RU" dirty="0" smtClean="0"/>
              <a:t>Общие параметры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19" y="1052736"/>
            <a:ext cx="4464496" cy="129614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1600" dirty="0" smtClean="0"/>
              <a:t>Создать новое </a:t>
            </a:r>
            <a:r>
              <a:rPr lang="ru-RU" sz="1600" dirty="0"/>
              <a:t>соревнования с помощью большой иконки «Открыть соревнование». Откроется окно как представлено ниже и у вас будет выбор открыть имеющееся соревнования либо создать новое.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458255"/>
            <a:ext cx="46805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447016"/>
            <a:ext cx="4463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Если вы создаете новое соревнование, то программа предложит вам заполнить «Вид соревнований» и «Общие параметры». Вы можете сделать это сразу или заполнить </a:t>
            </a:r>
            <a:r>
              <a:rPr lang="ru-RU" sz="1600" dirty="0" smtClean="0"/>
              <a:t>позднее</a:t>
            </a:r>
            <a:r>
              <a:rPr lang="en-US" sz="1600" dirty="0" smtClean="0"/>
              <a:t>.</a:t>
            </a:r>
            <a:r>
              <a:rPr lang="ru-RU" sz="1600" dirty="0" smtClean="0"/>
              <a:t> </a:t>
            </a:r>
            <a:r>
              <a:rPr lang="ru-RU" sz="1600" dirty="0"/>
              <a:t>Введенные данные будут отражены в основном окне программы и в изменениях</a:t>
            </a:r>
            <a:r>
              <a:rPr lang="ru-RU" sz="1600" dirty="0" smtClean="0"/>
              <a:t>. </a:t>
            </a:r>
            <a:r>
              <a:rPr lang="ru-RU" sz="1600" dirty="0"/>
              <a:t>Кодекс, категорию  ФИС и другое важное </a:t>
            </a:r>
            <a:r>
              <a:rPr lang="ru-RU" sz="1600" dirty="0" smtClean="0"/>
              <a:t>взять </a:t>
            </a:r>
            <a:r>
              <a:rPr lang="ru-RU" sz="1600" dirty="0"/>
              <a:t>на сайте </a:t>
            </a:r>
            <a:r>
              <a:rPr lang="ru-RU" sz="1600" dirty="0" smtClean="0"/>
              <a:t>ФИС</a:t>
            </a:r>
            <a:endParaRPr lang="ru-RU" sz="1600" dirty="0"/>
          </a:p>
        </p:txBody>
      </p:sp>
      <p:pic>
        <p:nvPicPr>
          <p:cNvPr id="6" name="image2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8939" y="692696"/>
            <a:ext cx="4788024" cy="4438748"/>
          </a:xfrm>
          <a:prstGeom prst="rect">
            <a:avLst/>
          </a:prstGeom>
        </p:spPr>
      </p:pic>
      <p:pic>
        <p:nvPicPr>
          <p:cNvPr id="7" name="image2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0621" y="1105620"/>
            <a:ext cx="3816959" cy="3423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8" y="4601159"/>
            <a:ext cx="4346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Теперь вы вошли в выбранное соревнование. В этом разделе можно обновить основные параметры и параметры редактирование (шрифт, размер, логотипы и позиционирование). И эта часть позволяет вводить участников, экспортировать или печатать измененные данные.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49" y="548680"/>
            <a:ext cx="4787377" cy="504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0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8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соревнования</a:t>
            </a:r>
            <a:br>
              <a:rPr lang="ru-RU" dirty="0" smtClean="0"/>
            </a:br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6168" y="2348880"/>
            <a:ext cx="4310136" cy="2085857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 smtClean="0"/>
              <a:t>Ввод данных </a:t>
            </a:r>
            <a:r>
              <a:rPr lang="ru-RU" dirty="0"/>
              <a:t>в заголовок по открывающим, членам жюри, техническим данным </a:t>
            </a:r>
            <a:r>
              <a:rPr lang="ru-RU" dirty="0" smtClean="0"/>
              <a:t>трассы.</a:t>
            </a:r>
          </a:p>
          <a:p>
            <a:pPr marL="118872" indent="0">
              <a:buNone/>
            </a:pP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Количество </a:t>
            </a:r>
            <a:r>
              <a:rPr lang="ru-RU" dirty="0"/>
              <a:t>ворот и </a:t>
            </a:r>
            <a:r>
              <a:rPr lang="ru-RU" dirty="0" smtClean="0"/>
              <a:t>поворотов, данные о температуре</a:t>
            </a:r>
            <a:r>
              <a:rPr lang="ru-RU" dirty="0"/>
              <a:t> </a:t>
            </a:r>
            <a:r>
              <a:rPr lang="ru-RU" dirty="0" smtClean="0"/>
              <a:t>и погоде вводить перед началом заезда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08" y="1268760"/>
            <a:ext cx="4860032" cy="392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8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55976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</a:t>
            </a:r>
            <a:r>
              <a:rPr lang="ru-RU" dirty="0" smtClean="0"/>
              <a:t>соревнования</a:t>
            </a:r>
            <a:br>
              <a:rPr lang="ru-RU" dirty="0" smtClean="0"/>
            </a:br>
            <a:r>
              <a:rPr lang="ru-RU" dirty="0"/>
              <a:t>В</a:t>
            </a:r>
            <a:r>
              <a:rPr lang="ru-RU" dirty="0" smtClean="0"/>
              <a:t>ставка </a:t>
            </a:r>
            <a:r>
              <a:rPr lang="ru-RU" dirty="0"/>
              <a:t>логотипов, формат шрифта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7775"/>
            <a:ext cx="4067944" cy="19442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000" dirty="0" smtClean="0"/>
              <a:t>1. Выбор размера </a:t>
            </a:r>
            <a:r>
              <a:rPr lang="ru-RU" sz="2000" dirty="0"/>
              <a:t>и </a:t>
            </a:r>
            <a:r>
              <a:rPr lang="ru-RU" sz="2000" dirty="0" smtClean="0"/>
              <a:t>типа шрифта;</a:t>
            </a:r>
          </a:p>
          <a:p>
            <a:pPr marL="118872" indent="0">
              <a:buNone/>
            </a:pPr>
            <a:r>
              <a:rPr lang="ru-RU" sz="2000" dirty="0" smtClean="0"/>
              <a:t>2. Формирование списков </a:t>
            </a:r>
            <a:r>
              <a:rPr lang="ru-RU" sz="2000" dirty="0"/>
              <a:t>и старт листа в формате </a:t>
            </a:r>
            <a:r>
              <a:rPr lang="ru-RU" sz="2000" dirty="0" smtClean="0"/>
              <a:t>таблицы;</a:t>
            </a:r>
          </a:p>
          <a:p>
            <a:pPr marL="118872" indent="0">
              <a:buNone/>
            </a:pPr>
            <a:r>
              <a:rPr lang="ru-RU" sz="2000" dirty="0" smtClean="0"/>
              <a:t>3. Настройка </a:t>
            </a:r>
            <a:r>
              <a:rPr lang="ru-RU" sz="2000" dirty="0"/>
              <a:t>полей и расположения текста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85" y="1448223"/>
            <a:ext cx="4876038" cy="409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91" y="1196752"/>
            <a:ext cx="43148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645024"/>
            <a:ext cx="406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Вставка файлов </a:t>
            </a:r>
            <a:r>
              <a:rPr lang="ru-RU" dirty="0"/>
              <a:t>(логотипы спонсоров, горнолыжных курортов и т.д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5. Расположение </a:t>
            </a:r>
            <a:r>
              <a:rPr lang="ru-RU" dirty="0"/>
              <a:t>логотипов в итоговом документе</a:t>
            </a:r>
          </a:p>
        </p:txBody>
      </p:sp>
    </p:spTree>
    <p:extLst>
      <p:ext uri="{BB962C8B-B14F-4D97-AF65-F5344CB8AC3E}">
        <p14:creationId xmlns:p14="http://schemas.microsoft.com/office/powerpoint/2010/main" val="31425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4" y="11364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Ввод участников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4139952" cy="100573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1600" dirty="0"/>
              <a:t>Вы можете начать ввод участников используя кнопки «Новый», «Изменить» или «Удалить»</a:t>
            </a:r>
          </a:p>
        </p:txBody>
      </p:sp>
      <p:pic>
        <p:nvPicPr>
          <p:cNvPr id="4" name="image3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1772816"/>
            <a:ext cx="5184157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2621230"/>
            <a:ext cx="3923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Также можно загрузить участников из национального списка, </a:t>
            </a:r>
            <a:r>
              <a:rPr lang="ru-RU" sz="1600" dirty="0" err="1"/>
              <a:t>фис</a:t>
            </a:r>
            <a:r>
              <a:rPr lang="ru-RU" sz="1600" dirty="0"/>
              <a:t>-листа или с другого соревнования или загрузить из файла (</a:t>
            </a:r>
            <a:r>
              <a:rPr lang="en-US" sz="1600" dirty="0"/>
              <a:t>txt</a:t>
            </a:r>
            <a:r>
              <a:rPr lang="ru-RU" sz="1600" dirty="0"/>
              <a:t>, </a:t>
            </a:r>
            <a:r>
              <a:rPr lang="en-US" sz="1600" dirty="0" err="1"/>
              <a:t>xls</a:t>
            </a:r>
            <a:r>
              <a:rPr lang="ru-RU" sz="1600" dirty="0"/>
              <a:t>,</a:t>
            </a:r>
            <a:r>
              <a:rPr lang="en-US" sz="1600" dirty="0" err="1"/>
              <a:t>ffs</a:t>
            </a:r>
            <a:r>
              <a:rPr lang="en-US" sz="1600" dirty="0"/>
              <a:t> </a:t>
            </a:r>
            <a:r>
              <a:rPr lang="ru-RU" sz="1600" dirty="0"/>
              <a:t>и т.д.). Нажмите на кнопку «Импорт» или через кнопку «Опции» и выбрать тот вариант, который </a:t>
            </a:r>
            <a:r>
              <a:rPr lang="ru-RU" sz="1600" dirty="0" smtClean="0"/>
              <a:t>необходим</a:t>
            </a:r>
            <a:endParaRPr lang="ru-RU" sz="1600" dirty="0"/>
          </a:p>
        </p:txBody>
      </p:sp>
      <p:pic>
        <p:nvPicPr>
          <p:cNvPr id="7" name="image3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3928" y="1772816"/>
            <a:ext cx="5156448" cy="4032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4512602"/>
            <a:ext cx="3816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/>
              <a:t>Например:</a:t>
            </a:r>
            <a:r>
              <a:rPr lang="ru-RU" sz="1600" dirty="0"/>
              <a:t> нажать на кнопку «Импорт» и затем выбрать «ФИС список» и нажать «Ок». В появившемся окне можно будет выбрать участников, которых необходимо добавить в соревнование (двойным щелчком на линии участника или нажав на клавиатуре </a:t>
            </a:r>
            <a:r>
              <a:rPr lang="en-US" sz="1600" dirty="0"/>
              <a:t>F</a:t>
            </a:r>
            <a:r>
              <a:rPr lang="ru-RU" sz="1600" dirty="0"/>
              <a:t>1).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88" y="2284536"/>
            <a:ext cx="5297711" cy="30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6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Ввод участников:</a:t>
            </a:r>
            <a:br>
              <a:rPr lang="ru-RU" dirty="0" smtClean="0"/>
            </a:br>
            <a:r>
              <a:rPr lang="ru-RU" dirty="0" smtClean="0"/>
              <a:t>Загрузка списка </a:t>
            </a:r>
            <a:r>
              <a:rPr lang="en-US" dirty="0" smtClean="0"/>
              <a:t>FIS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2772"/>
            <a:ext cx="5148063" cy="366834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1600" dirty="0" smtClean="0"/>
              <a:t>Для загрузки последнего, действующего списка необходимо выбрать кнопку «Поиск последнего списка».</a:t>
            </a:r>
          </a:p>
          <a:p>
            <a:pPr marL="118872" indent="0">
              <a:buNone/>
            </a:pPr>
            <a:endParaRPr lang="ru-RU" sz="800" dirty="0" smtClean="0"/>
          </a:p>
          <a:p>
            <a:pPr marL="118872" indent="0">
              <a:buNone/>
            </a:pPr>
            <a:r>
              <a:rPr lang="ru-RU" sz="1600" dirty="0" smtClean="0"/>
              <a:t>Для  загрузки прошлого списка в программе необходимо ввести номер списка, который необходимо загрузить и нажать на «Загрузить список». </a:t>
            </a:r>
          </a:p>
          <a:p>
            <a:pPr marL="118872" indent="0">
              <a:buNone/>
            </a:pPr>
            <a:endParaRPr lang="ru-RU" sz="800" dirty="0" smtClean="0"/>
          </a:p>
          <a:p>
            <a:pPr marL="118872" indent="0">
              <a:buNone/>
            </a:pPr>
            <a:r>
              <a:rPr lang="ru-RU" sz="1600" dirty="0" smtClean="0"/>
              <a:t>Загруженные списки сохранить в необходимую директорию и позже загрузить в бесплатную версию программы.</a:t>
            </a:r>
          </a:p>
          <a:p>
            <a:pPr marL="118872" indent="0">
              <a:buNone/>
            </a:pPr>
            <a:endParaRPr lang="ru-RU" sz="800" dirty="0" smtClean="0"/>
          </a:p>
          <a:p>
            <a:pPr marL="118872" indent="0">
              <a:buNone/>
            </a:pPr>
            <a:r>
              <a:rPr lang="ru-RU" sz="1600" dirty="0" smtClean="0"/>
              <a:t>Сроки действия списков и их номера – на сайте </a:t>
            </a:r>
            <a:r>
              <a:rPr lang="en-US" sz="1600" dirty="0" smtClean="0"/>
              <a:t>FIS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628800"/>
            <a:ext cx="401517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637454"/>
            <a:ext cx="5148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После загрузки возможен отбор спортсменов из списка </a:t>
            </a:r>
            <a:r>
              <a:rPr lang="en-US" sz="1600" dirty="0" smtClean="0"/>
              <a:t>FIS</a:t>
            </a:r>
            <a:r>
              <a:rPr lang="ru-RU" sz="1600" dirty="0" smtClean="0"/>
              <a:t> с использованием фильтров:</a:t>
            </a:r>
          </a:p>
          <a:p>
            <a:r>
              <a:rPr lang="ru-RU" sz="1600" dirty="0"/>
              <a:t>- выбрать участников из клуба “</a:t>
            </a:r>
            <a:r>
              <a:rPr lang="en-US" sz="1600" dirty="0"/>
              <a:t>SALLANCHES</a:t>
            </a:r>
            <a:r>
              <a:rPr lang="ru-RU" sz="1600" dirty="0"/>
              <a:t>” и имеющих от 50 до 950 очков: В первой линии выставить маркировку = и выбрать название из списка; во второй строке выбрать «очки» . Также отметить круглой кнопкой «Все критерии должны быть учтены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pic>
        <p:nvPicPr>
          <p:cNvPr id="7" name="image3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2" y="2597477"/>
            <a:ext cx="4015178" cy="27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powerpointbase.com-87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powerpointbase.com-870</Template>
  <TotalTime>2173</TotalTime>
  <Words>1654</Words>
  <Application>Microsoft Office PowerPoint</Application>
  <PresentationFormat>Экран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powerpointbase.com-870</vt:lpstr>
      <vt:lpstr>Методика работы с программой SkiALP-Pro </vt:lpstr>
      <vt:lpstr>SkiAlp-Pro* Software for Alpine Skiing Management</vt:lpstr>
      <vt:lpstr>Описание</vt:lpstr>
      <vt:lpstr>Установка SkiAlp-Pro 2.27 (Установка ПО SkiAlp-Pro проходит на английском языке)</vt:lpstr>
      <vt:lpstr>Создание соревнования Общие параметры</vt:lpstr>
      <vt:lpstr>Создание соревнования Заголовок</vt:lpstr>
      <vt:lpstr>Создание соревнования Вставка логотипов, формат шрифта</vt:lpstr>
      <vt:lpstr>Ввод участников</vt:lpstr>
      <vt:lpstr>Ввод участников: Загрузка списка FIS</vt:lpstr>
      <vt:lpstr>Ввод участников: Настройка полей</vt:lpstr>
      <vt:lpstr>Ввод участников: Импорт файла excel, ручной ввод данных</vt:lpstr>
      <vt:lpstr>Ввод участников: Формирование списка участников</vt:lpstr>
      <vt:lpstr>Жеребьёвка</vt:lpstr>
      <vt:lpstr>Обработка заезда: Стартовый лист</vt:lpstr>
      <vt:lpstr>Обработка заезда: Ведение гонки</vt:lpstr>
      <vt:lpstr>Обработка заезда: Ручной ввод результатов (доступен в бесплатной версии 2.27)</vt:lpstr>
      <vt:lpstr>Обработка заезда: Результат 1-ого заезда</vt:lpstr>
      <vt:lpstr>Обработка заезда: Стартовый лист 2-ого заезда</vt:lpstr>
      <vt:lpstr>Формирование результатов соревнований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работы с программой SkiALP Pro </dc:title>
  <dc:creator>Alpine</dc:creator>
  <cp:lastModifiedBy>Оксана Бирюкова</cp:lastModifiedBy>
  <cp:revision>90</cp:revision>
  <dcterms:created xsi:type="dcterms:W3CDTF">2017-08-29T10:15:24Z</dcterms:created>
  <dcterms:modified xsi:type="dcterms:W3CDTF">2019-09-24T08:09:20Z</dcterms:modified>
</cp:coreProperties>
</file>